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Roboto Slab"/>
      <p:regular r:id="rId20"/>
      <p:bold r:id="rId21"/>
    </p:embeddedFon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E4BAA55-CDE5-4407-8960-78515BA77CF8}">
  <a:tblStyle styleId="{DE4BAA55-CDE5-4407-8960-78515BA77CF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Slab-regular.fntdata"/><Relationship Id="rId22" Type="http://schemas.openxmlformats.org/officeDocument/2006/relationships/font" Target="fonts/Roboto-regular.fntdata"/><Relationship Id="rId21" Type="http://schemas.openxmlformats.org/officeDocument/2006/relationships/font" Target="fonts/RobotoSlab-bold.fntdata"/><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de6dfc7f9a_0_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de6dfc7f9a_0_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James </a:t>
            </a:r>
            <a:endParaRPr/>
          </a:p>
          <a:p>
            <a:pPr indent="0" lvl="0" marL="0" rtl="0" algn="l">
              <a:spcBef>
                <a:spcPts val="0"/>
              </a:spcBef>
              <a:spcAft>
                <a:spcPts val="0"/>
              </a:spcAft>
              <a:buNone/>
            </a:pPr>
            <a:r>
              <a:rPr lang="en"/>
              <a:t>Positive Features: </a:t>
            </a:r>
            <a:endParaRPr/>
          </a:p>
          <a:p>
            <a:pPr indent="-298450" lvl="0" marL="457200" rtl="0" algn="l">
              <a:spcBef>
                <a:spcPts val="0"/>
              </a:spcBef>
              <a:spcAft>
                <a:spcPts val="0"/>
              </a:spcAft>
              <a:buSzPts val="1100"/>
              <a:buChar char="-"/>
            </a:pPr>
            <a:r>
              <a:rPr lang="en"/>
              <a:t>Certain property classes of single-family homes</a:t>
            </a:r>
            <a:endParaRPr/>
          </a:p>
          <a:p>
            <a:pPr indent="-298450" lvl="0" marL="457200" rtl="0" algn="l">
              <a:spcBef>
                <a:spcPts val="0"/>
              </a:spcBef>
              <a:spcAft>
                <a:spcPts val="0"/>
              </a:spcAft>
              <a:buSzPts val="1100"/>
              <a:buChar char="-"/>
            </a:pPr>
            <a:r>
              <a:rPr lang="en"/>
              <a:t>Percentage of homes owner-occupied</a:t>
            </a:r>
            <a:endParaRPr/>
          </a:p>
          <a:p>
            <a:pPr indent="-298450" lvl="0" marL="457200" rtl="0" algn="l">
              <a:spcBef>
                <a:spcPts val="0"/>
              </a:spcBef>
              <a:spcAft>
                <a:spcPts val="0"/>
              </a:spcAft>
              <a:buSzPts val="1100"/>
              <a:buChar char="-"/>
            </a:pPr>
            <a:r>
              <a:rPr lang="en"/>
              <a:t>Roofing type, shingles</a:t>
            </a:r>
            <a:endParaRPr/>
          </a:p>
          <a:p>
            <a:pPr indent="0" lvl="0" marL="0" rtl="0" algn="l">
              <a:spcBef>
                <a:spcPts val="0"/>
              </a:spcBef>
              <a:spcAft>
                <a:spcPts val="0"/>
              </a:spcAft>
              <a:buNone/>
            </a:pPr>
            <a:r>
              <a:rPr lang="en"/>
              <a:t>Negative Features: </a:t>
            </a:r>
            <a:endParaRPr/>
          </a:p>
          <a:p>
            <a:pPr indent="-298450" lvl="0" marL="457200" rtl="0" algn="l">
              <a:spcBef>
                <a:spcPts val="0"/>
              </a:spcBef>
              <a:spcAft>
                <a:spcPts val="0"/>
              </a:spcAft>
              <a:buSzPts val="1100"/>
              <a:buChar char="-"/>
            </a:pPr>
            <a:r>
              <a:rPr lang="en"/>
              <a:t>Building Size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de6dfc7f9a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de6dfc7f9a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de6dfc7f9a_0_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de6dfc7f9a_0_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The map in the previous slide showing our confidence levels on the </a:t>
            </a:r>
            <a:r>
              <a:rPr lang="en"/>
              <a:t>presence</a:t>
            </a:r>
            <a:r>
              <a:rPr lang="en"/>
              <a:t> of lead pipes looks very similar to the two maps shown here</a:t>
            </a:r>
            <a:endParaRPr/>
          </a:p>
          <a:p>
            <a:pPr indent="-298450" lvl="0" marL="457200" rtl="0" algn="l">
              <a:spcBef>
                <a:spcPts val="0"/>
              </a:spcBef>
              <a:spcAft>
                <a:spcPts val="0"/>
              </a:spcAft>
              <a:buSzPts val="1100"/>
              <a:buChar char="●"/>
            </a:pPr>
            <a:r>
              <a:rPr lang="en"/>
              <a:t>First is testing density by census block group, second is Median Income by Census Block Group</a:t>
            </a:r>
            <a:endParaRPr/>
          </a:p>
          <a:p>
            <a:pPr indent="-298450" lvl="0" marL="457200" rtl="0" algn="l">
              <a:spcBef>
                <a:spcPts val="0"/>
              </a:spcBef>
              <a:spcAft>
                <a:spcPts val="0"/>
              </a:spcAft>
              <a:buSzPts val="1100"/>
              <a:buChar char="●"/>
            </a:pPr>
            <a:r>
              <a:rPr lang="en"/>
              <a:t>If lead is endemic to Chicago as a whole, which might be possible given the law requiring lead pipes until 1986, our model could be predicting where tests took place, and it looks like tests are more likely in wealthy, homeowning areas</a:t>
            </a:r>
            <a:endParaRPr/>
          </a:p>
          <a:p>
            <a:pPr indent="-298450" lvl="0" marL="457200" rtl="0" algn="l">
              <a:spcBef>
                <a:spcPts val="0"/>
              </a:spcBef>
              <a:spcAft>
                <a:spcPts val="0"/>
              </a:spcAft>
              <a:buSzPts val="1100"/>
              <a:buChar char="●"/>
            </a:pPr>
            <a:r>
              <a:rPr lang="en"/>
              <a:t>The city should invest in proactive testing in areas on the South and West sides that have had low testing to date. Once this data is gathered, the model can be rerun to better prioritize where to allocate pipe removal resources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de6dfc7f9a_0_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de6dfc7f9a_0_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dbafdd32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dbafdd32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de6dfc7f9a_0_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de6dfc7f9a_0_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Valeria - This slide will mirror the Background section in our paper, give information on the hazards of lead, prevalence of lead pipes in Chicago, Mayor’s initiative to replace lead pipes throughout the city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de6dfc7f9a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de6dfc7f9a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James</a:t>
            </a:r>
            <a:endParaRPr/>
          </a:p>
          <a:p>
            <a:pPr indent="-298450" lvl="0" marL="457200" rtl="0" algn="l">
              <a:spcBef>
                <a:spcPts val="0"/>
              </a:spcBef>
              <a:spcAft>
                <a:spcPts val="0"/>
              </a:spcAft>
              <a:buSzPts val="1100"/>
              <a:buChar char="-"/>
            </a:pPr>
            <a:r>
              <a:rPr lang="en">
                <a:solidFill>
                  <a:schemeClr val="dk1"/>
                </a:solidFill>
              </a:rPr>
              <a:t>Department of Water Quality</a:t>
            </a:r>
            <a:endParaRPr>
              <a:solidFill>
                <a:schemeClr val="dk1"/>
              </a:solidFill>
            </a:endParaRPr>
          </a:p>
          <a:p>
            <a:pPr indent="-298450" lvl="0" marL="457200" rtl="0" algn="l">
              <a:spcBef>
                <a:spcPts val="0"/>
              </a:spcBef>
              <a:spcAft>
                <a:spcPts val="0"/>
              </a:spcAft>
              <a:buSzPts val="1100"/>
              <a:buChar char="-"/>
            </a:pPr>
            <a:r>
              <a:rPr lang="en">
                <a:solidFill>
                  <a:schemeClr val="dk1"/>
                </a:solidFill>
              </a:rPr>
              <a:t>I discovered this dataset while going to test my own water.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Concern is service lines made of lead that connect a water main to a house. A service line is the homeowner’s responsibility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Three samples, upon opening tap, 2-3 minutes later, then 5 minutes later. </a:t>
            </a:r>
            <a:endParaRPr>
              <a:solidFill>
                <a:schemeClr val="dk1"/>
              </a:solidFill>
            </a:endParaRPr>
          </a:p>
          <a:p>
            <a:pPr indent="-298450" lvl="0" marL="457200" rtl="0" algn="l">
              <a:spcBef>
                <a:spcPts val="0"/>
              </a:spcBef>
              <a:spcAft>
                <a:spcPts val="0"/>
              </a:spcAft>
              <a:buSzPts val="1100"/>
              <a:buChar char="-"/>
            </a:pPr>
            <a:r>
              <a:rPr lang="en"/>
              <a:t>13XX East Hyde Park Blvd. </a:t>
            </a:r>
            <a:endParaRPr/>
          </a:p>
          <a:p>
            <a:pPr indent="-298450" lvl="0" marL="457200" rtl="0" algn="l">
              <a:spcBef>
                <a:spcPts val="0"/>
              </a:spcBef>
              <a:spcAft>
                <a:spcPts val="0"/>
              </a:spcAft>
              <a:buSzPts val="1100"/>
              <a:buChar char="-"/>
            </a:pPr>
            <a:r>
              <a:rPr lang="en"/>
              <a:t>High Level: </a:t>
            </a:r>
            <a:endParaRPr/>
          </a:p>
          <a:p>
            <a:pPr indent="-298450" lvl="1" marL="914400" rtl="0" algn="l">
              <a:spcBef>
                <a:spcPts val="0"/>
              </a:spcBef>
              <a:spcAft>
                <a:spcPts val="0"/>
              </a:spcAft>
              <a:buSzPts val="1100"/>
              <a:buChar char="-"/>
            </a:pPr>
            <a:r>
              <a:rPr lang="en"/>
              <a:t>Action level set by EPA</a:t>
            </a:r>
            <a:endParaRPr/>
          </a:p>
          <a:p>
            <a:pPr indent="-298450" lvl="0" marL="457200" rtl="0" algn="l">
              <a:spcBef>
                <a:spcPts val="0"/>
              </a:spcBef>
              <a:spcAft>
                <a:spcPts val="0"/>
              </a:spcAft>
              <a:buSzPts val="1100"/>
              <a:buChar char="-"/>
            </a:pPr>
            <a:r>
              <a:rPr lang="en"/>
              <a:t>Medium Level: </a:t>
            </a:r>
            <a:endParaRPr/>
          </a:p>
          <a:p>
            <a:pPr indent="-298450" lvl="1" marL="914400" rtl="0" algn="l">
              <a:spcBef>
                <a:spcPts val="0"/>
              </a:spcBef>
              <a:spcAft>
                <a:spcPts val="0"/>
              </a:spcAft>
              <a:buSzPts val="1100"/>
              <a:buChar char="-"/>
            </a:pPr>
            <a:r>
              <a:rPr lang="en"/>
              <a:t>FDA level set for bottled water</a:t>
            </a:r>
            <a:endParaRPr/>
          </a:p>
          <a:p>
            <a:pPr indent="-298450" lvl="1" marL="914400" rtl="0" algn="l">
              <a:spcBef>
                <a:spcPts val="0"/>
              </a:spcBef>
              <a:spcAft>
                <a:spcPts val="0"/>
              </a:spcAft>
              <a:buSzPts val="1100"/>
              <a:buChar char="-"/>
            </a:pPr>
            <a:r>
              <a:rPr lang="en"/>
              <a:t>Recommended level by advocacy organizations</a:t>
            </a:r>
            <a:endParaRPr/>
          </a:p>
          <a:p>
            <a:pPr indent="-298450" lvl="1" marL="914400" rtl="0" algn="l">
              <a:spcBef>
                <a:spcPts val="0"/>
              </a:spcBef>
              <a:spcAft>
                <a:spcPts val="0"/>
              </a:spcAft>
              <a:buSzPts val="1100"/>
              <a:buChar char="-"/>
            </a:pPr>
            <a:r>
              <a:rPr lang="en"/>
              <a:t>No known safe level of lead in water.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e6dfc7f9a_0_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e6dfc7f9a_0_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We pulled </a:t>
            </a:r>
            <a:r>
              <a:rPr lang="en"/>
              <a:t>socioeconomic</a:t>
            </a:r>
            <a:r>
              <a:rPr lang="en"/>
              <a:t> data from the American Community Survey in the </a:t>
            </a:r>
            <a:r>
              <a:rPr lang="en"/>
              <a:t>census in order to capture income, racial, and occupancy data</a:t>
            </a:r>
            <a:endParaRPr/>
          </a:p>
          <a:p>
            <a:pPr indent="-298450" lvl="0" marL="457200" rtl="0" algn="l">
              <a:spcBef>
                <a:spcPts val="0"/>
              </a:spcBef>
              <a:spcAft>
                <a:spcPts val="0"/>
              </a:spcAft>
              <a:buSzPts val="1100"/>
              <a:buChar char="●"/>
            </a:pPr>
            <a:r>
              <a:rPr lang="en"/>
              <a:t>Chicago has a long history of racial inequity in housing, redlined map shown here led to subpar housing for many Chicagoans of color especially on the South and West Sides. </a:t>
            </a:r>
            <a:endParaRPr/>
          </a:p>
          <a:p>
            <a:pPr indent="-298450" lvl="0" marL="457200" rtl="0" algn="l">
              <a:spcBef>
                <a:spcPts val="0"/>
              </a:spcBef>
              <a:spcAft>
                <a:spcPts val="0"/>
              </a:spcAft>
              <a:buSzPts val="1100"/>
              <a:buChar char="●"/>
            </a:pPr>
            <a:r>
              <a:rPr lang="en"/>
              <a:t>A study by the Metropolitan Planning Council found Illinoisans of color twice as likely to live in communities with lead pipes than their white counterparts</a:t>
            </a:r>
            <a:endParaRPr/>
          </a:p>
          <a:p>
            <a:pPr indent="-298450" lvl="0" marL="457200" rtl="0" algn="l">
              <a:spcBef>
                <a:spcPts val="0"/>
              </a:spcBef>
              <a:spcAft>
                <a:spcPts val="0"/>
              </a:spcAft>
              <a:buSzPts val="1100"/>
              <a:buChar char="●"/>
            </a:pPr>
            <a:r>
              <a:rPr lang="en"/>
              <a:t>Income and Occupancy because we think variables like real estate prices, household income, and renter status might also be predictive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de6dfc7f9a_0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de6dfc7f9a_0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James </a:t>
            </a:r>
            <a:endParaRPr/>
          </a:p>
          <a:p>
            <a:pPr indent="-298450" lvl="0" marL="457200" rtl="0" algn="l">
              <a:spcBef>
                <a:spcPts val="0"/>
              </a:spcBef>
              <a:spcAft>
                <a:spcPts val="0"/>
              </a:spcAft>
              <a:buSzPts val="1100"/>
              <a:buChar char="-"/>
            </a:pPr>
            <a:r>
              <a:rPr lang="en"/>
              <a:t>Cook County Residential Property Assessment Data</a:t>
            </a:r>
            <a:endParaRPr/>
          </a:p>
          <a:p>
            <a:pPr indent="-298450" lvl="0" marL="457200" rtl="0" algn="l">
              <a:spcBef>
                <a:spcPts val="0"/>
              </a:spcBef>
              <a:spcAft>
                <a:spcPts val="0"/>
              </a:spcAft>
              <a:buSzPts val="1100"/>
              <a:buChar char="-"/>
            </a:pPr>
            <a:r>
              <a:rPr lang="en">
                <a:solidFill>
                  <a:schemeClr val="dk1"/>
                </a:solidFill>
              </a:rPr>
              <a:t>L</a:t>
            </a:r>
            <a:r>
              <a:rPr lang="en">
                <a:solidFill>
                  <a:schemeClr val="dk1"/>
                </a:solidFill>
              </a:rPr>
              <a:t>aw requiring lead pipes in Chicago until 1986</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Theory is housing characteristics can be useful predictors more than area demographics alone, which could mask variation. </a:t>
            </a:r>
            <a:endParaRPr>
              <a:solidFill>
                <a:schemeClr val="dk1"/>
              </a:solidFill>
            </a:endParaRPr>
          </a:p>
          <a:p>
            <a:pPr indent="-298450" lvl="0" marL="457200" rtl="0" algn="l">
              <a:spcBef>
                <a:spcPts val="0"/>
              </a:spcBef>
              <a:spcAft>
                <a:spcPts val="0"/>
              </a:spcAft>
              <a:buSzPts val="1100"/>
              <a:buChar char="-"/>
            </a:pPr>
            <a:r>
              <a:rPr lang="en"/>
              <a:t>Does NOT include multifamily housing (7+ units)</a:t>
            </a:r>
            <a:endParaRPr/>
          </a:p>
          <a:p>
            <a:pPr indent="-298450" lvl="0" marL="457200" rtl="0" algn="l">
              <a:spcBef>
                <a:spcPts val="0"/>
              </a:spcBef>
              <a:spcAft>
                <a:spcPts val="0"/>
              </a:spcAft>
              <a:buSzPts val="1100"/>
              <a:buChar char="-"/>
            </a:pPr>
            <a:r>
              <a:rPr lang="en"/>
              <a:t>One hot encoded categorical variables</a:t>
            </a:r>
            <a:endParaRPr/>
          </a:p>
          <a:p>
            <a:pPr indent="-298450" lvl="0" marL="457200" rtl="0" algn="l">
              <a:spcBef>
                <a:spcPts val="0"/>
              </a:spcBef>
              <a:spcAft>
                <a:spcPts val="0"/>
              </a:spcAft>
              <a:buSzPts val="1100"/>
              <a:buChar char="-"/>
            </a:pPr>
            <a:r>
              <a:rPr lang="en"/>
              <a:t>Converted variables to proportions of residential housing within each block group.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de6dfc7f9a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de6dfc7f9a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Valeria -  Discuss the unbalanced nature of our dataset for both high and medium threshold, emphasis on recall for each of our subsequent models to reduce false negatives (i.e. saying a block group doesn’t have lead pipes when it does)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e6dfc7f9a_0_8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e6dfc7f9a_0_8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Valeria</a:t>
            </a:r>
            <a:r>
              <a:rPr lang="en">
                <a:solidFill>
                  <a:schemeClr val="dk1"/>
                </a:solidFill>
              </a:rPr>
              <a:t> - discuss approach to SVC models and choose the best model. Then show feature importance and a confusion matrix for that model.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de6dfc7f9a_0_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de6dfc7f9a_0_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Tarren - Discuss the approaches used for different random forest models including balanced and SMOTE. Add graphics from ‘best’ model including features importance and confusion matrix</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1.png"/><Relationship Id="rId6"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0" y="1188925"/>
            <a:ext cx="5783400" cy="1524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Predicting Lead Hazards in Chicago Residential Drinking Water</a:t>
            </a:r>
            <a:endParaRPr/>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0"/>
              </a:spcAft>
              <a:buNone/>
            </a:pPr>
            <a:r>
              <a:rPr lang="en"/>
              <a:t>Valeria Balza</a:t>
            </a:r>
            <a:endParaRPr/>
          </a:p>
          <a:p>
            <a:pPr indent="0" lvl="0" marL="0" rtl="0" algn="ctr">
              <a:spcBef>
                <a:spcPts val="0"/>
              </a:spcBef>
              <a:spcAft>
                <a:spcPts val="0"/>
              </a:spcAft>
              <a:buNone/>
            </a:pPr>
            <a:r>
              <a:rPr lang="en"/>
              <a:t>James Midkiff</a:t>
            </a:r>
            <a:endParaRPr/>
          </a:p>
          <a:p>
            <a:pPr indent="0" lvl="0" marL="0" rtl="0" algn="ctr">
              <a:spcBef>
                <a:spcPts val="0"/>
              </a:spcBef>
              <a:spcAft>
                <a:spcPts val="0"/>
              </a:spcAft>
              <a:buNone/>
            </a:pPr>
            <a:r>
              <a:rPr lang="en"/>
              <a:t>Tarren Peterson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2"/>
          <p:cNvSpPr txBox="1"/>
          <p:nvPr>
            <p:ph idx="1" type="body"/>
          </p:nvPr>
        </p:nvSpPr>
        <p:spPr>
          <a:xfrm>
            <a:off x="387900" y="1489825"/>
            <a:ext cx="4184100" cy="3418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GridSearch over three models: </a:t>
            </a:r>
            <a:endParaRPr/>
          </a:p>
          <a:p>
            <a:pPr indent="-317500" lvl="1" marL="914400" rtl="0" algn="l">
              <a:spcBef>
                <a:spcPts val="0"/>
              </a:spcBef>
              <a:spcAft>
                <a:spcPts val="0"/>
              </a:spcAft>
              <a:buSzPts val="1400"/>
              <a:buChar char="○"/>
            </a:pPr>
            <a:r>
              <a:rPr lang="en"/>
              <a:t>High (15.0+ ppb) vs. Not High</a:t>
            </a:r>
            <a:endParaRPr/>
          </a:p>
          <a:p>
            <a:pPr indent="-317500" lvl="1" marL="914400" rtl="0" algn="l">
              <a:spcBef>
                <a:spcPts val="0"/>
              </a:spcBef>
              <a:spcAft>
                <a:spcPts val="0"/>
              </a:spcAft>
              <a:buSzPts val="1400"/>
              <a:buChar char="○"/>
            </a:pPr>
            <a:r>
              <a:rPr lang="en"/>
              <a:t>Medium (5.0+ ppb) vs. Not Medium</a:t>
            </a:r>
            <a:endParaRPr/>
          </a:p>
          <a:p>
            <a:pPr indent="-317500" lvl="1" marL="914400" rtl="0" algn="l">
              <a:spcBef>
                <a:spcPts val="0"/>
              </a:spcBef>
              <a:spcAft>
                <a:spcPts val="0"/>
              </a:spcAft>
              <a:buSzPts val="1400"/>
              <a:buChar char="○"/>
            </a:pPr>
            <a:r>
              <a:rPr lang="en"/>
              <a:t>Multinomial: High vs. Medium vs. Low</a:t>
            </a:r>
            <a:endParaRPr/>
          </a:p>
          <a:p>
            <a:pPr indent="-342900" lvl="0" marL="457200" rtl="0" algn="l">
              <a:spcBef>
                <a:spcPts val="0"/>
              </a:spcBef>
              <a:spcAft>
                <a:spcPts val="0"/>
              </a:spcAft>
              <a:buSzPts val="1800"/>
              <a:buChar char="●"/>
            </a:pPr>
            <a:r>
              <a:rPr lang="en"/>
              <a:t>Good performance at identifying block groups with lead, less so for discerning severity of lead </a:t>
            </a:r>
            <a:endParaRPr/>
          </a:p>
          <a:p>
            <a:pPr indent="-342900" lvl="0" marL="457200" rtl="0" algn="l">
              <a:spcBef>
                <a:spcPts val="0"/>
              </a:spcBef>
              <a:spcAft>
                <a:spcPts val="0"/>
              </a:spcAft>
              <a:buSzPts val="1800"/>
              <a:buChar char="●"/>
            </a:pPr>
            <a:r>
              <a:rPr lang="en"/>
              <a:t>Positive coefficients associated with single-family homes, negative coefficients with apartments</a:t>
            </a:r>
            <a:endParaRPr/>
          </a:p>
        </p:txBody>
      </p:sp>
      <p:sp>
        <p:nvSpPr>
          <p:cNvPr id="133" name="Google Shape;133;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Logistic Models</a:t>
            </a:r>
            <a:endParaRPr/>
          </a:p>
        </p:txBody>
      </p:sp>
      <p:pic>
        <p:nvPicPr>
          <p:cNvPr id="134" name="Google Shape;134;p22"/>
          <p:cNvPicPr preferRelativeResize="0"/>
          <p:nvPr/>
        </p:nvPicPr>
        <p:blipFill>
          <a:blip r:embed="rId3">
            <a:alphaModFix/>
          </a:blip>
          <a:stretch>
            <a:fillRect/>
          </a:stretch>
        </p:blipFill>
        <p:spPr>
          <a:xfrm>
            <a:off x="4712700" y="366650"/>
            <a:ext cx="4126500" cy="3348675"/>
          </a:xfrm>
          <a:prstGeom prst="rect">
            <a:avLst/>
          </a:prstGeom>
          <a:noFill/>
          <a:ln>
            <a:noFill/>
          </a:ln>
        </p:spPr>
      </p:pic>
      <p:graphicFrame>
        <p:nvGraphicFramePr>
          <p:cNvPr id="135" name="Google Shape;135;p22"/>
          <p:cNvGraphicFramePr/>
          <p:nvPr/>
        </p:nvGraphicFramePr>
        <p:xfrm>
          <a:off x="5056575" y="3819775"/>
          <a:ext cx="3000000" cy="3000000"/>
        </p:xfrm>
        <a:graphic>
          <a:graphicData uri="http://schemas.openxmlformats.org/drawingml/2006/table">
            <a:tbl>
              <a:tblPr>
                <a:noFill/>
                <a:tableStyleId>{DE4BAA55-CDE5-4407-8960-78515BA77CF8}</a:tableStyleId>
              </a:tblPr>
              <a:tblGrid>
                <a:gridCol w="1146250"/>
                <a:gridCol w="1146250"/>
                <a:gridCol w="1146250"/>
              </a:tblGrid>
              <a:tr h="396200">
                <a:tc rowSpan="3">
                  <a:txBody>
                    <a:bodyPr/>
                    <a:lstStyle/>
                    <a:p>
                      <a:pPr indent="0" lvl="0" marL="0" rtl="0" algn="l">
                        <a:spcBef>
                          <a:spcPts val="0"/>
                        </a:spcBef>
                        <a:spcAft>
                          <a:spcPts val="0"/>
                        </a:spcAft>
                        <a:buNone/>
                      </a:pPr>
                      <a:r>
                        <a:rPr i="1" lang="en">
                          <a:solidFill>
                            <a:schemeClr val="dk1"/>
                          </a:solidFill>
                        </a:rPr>
                        <a:t>Multinomial Metrics</a:t>
                      </a:r>
                      <a:endParaRPr i="1">
                        <a:solidFill>
                          <a:schemeClr val="dk1"/>
                        </a:solidFill>
                      </a:endParaRPr>
                    </a:p>
                  </a:txBody>
                  <a:tcPr marT="91425" marB="91425" marR="91425" marL="91425" anchor="ctr">
                    <a:lnL cap="flat" cmpd="sng" w="9525">
                      <a:solidFill>
                        <a:schemeClr val="lt2"/>
                      </a:solidFill>
                      <a:prstDash val="solid"/>
                      <a:round/>
                      <a:headEnd len="sm" w="sm" type="none"/>
                      <a:tailEnd len="sm" w="sm" type="none"/>
                    </a:lnL>
                    <a:lnR cap="flat" cmpd="sng" w="126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i="1" lang="en">
                          <a:solidFill>
                            <a:schemeClr val="dk1"/>
                          </a:solidFill>
                        </a:rPr>
                        <a:t>Recall</a:t>
                      </a:r>
                      <a:endParaRPr i="1">
                        <a:solidFill>
                          <a:schemeClr val="dk1"/>
                        </a:solidFill>
                      </a:endParaRPr>
                    </a:p>
                  </a:txBody>
                  <a:tcPr marT="91425" marB="91425" marR="91425" marL="91425">
                    <a:lnL cap="flat" cmpd="sng" w="12625">
                      <a:solidFill>
                        <a:schemeClr val="lt2"/>
                      </a:solidFill>
                      <a:prstDash val="solid"/>
                      <a:round/>
                      <a:headEnd len="sm" w="sm" type="none"/>
                      <a:tailEnd len="sm" w="sm" type="none"/>
                    </a:lnL>
                    <a:lnR cap="flat" cmpd="sng" w="126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r">
                        <a:lnSpc>
                          <a:spcPct val="115000"/>
                        </a:lnSpc>
                        <a:spcBef>
                          <a:spcPts val="1200"/>
                        </a:spcBef>
                        <a:spcAft>
                          <a:spcPts val="1200"/>
                        </a:spcAft>
                        <a:buNone/>
                      </a:pPr>
                      <a:r>
                        <a:rPr lang="en">
                          <a:solidFill>
                            <a:schemeClr val="dk1"/>
                          </a:solidFill>
                        </a:rPr>
                        <a:t>0.5669</a:t>
                      </a:r>
                      <a:endParaRPr>
                        <a:solidFill>
                          <a:schemeClr val="dk1"/>
                        </a:solidFill>
                      </a:endParaRPr>
                    </a:p>
                  </a:txBody>
                  <a:tcPr marT="91425" marB="91425" marR="68575" marL="68575">
                    <a:lnL cap="flat" cmpd="sng" w="12625">
                      <a:solidFill>
                        <a:schemeClr val="lt2"/>
                      </a:solidFill>
                      <a:prstDash val="solid"/>
                      <a:round/>
                      <a:headEnd len="sm" w="sm" type="none"/>
                      <a:tailEnd len="sm" w="sm" type="none"/>
                    </a:lnL>
                    <a:lnR cap="flat" cmpd="sng" w="12625">
                      <a:solidFill>
                        <a:schemeClr val="lt2"/>
                      </a:solidFill>
                      <a:prstDash val="solid"/>
                      <a:round/>
                      <a:headEnd len="sm" w="sm" type="none"/>
                      <a:tailEnd len="sm" w="sm" type="none"/>
                    </a:lnR>
                    <a:lnT cap="flat" cmpd="sng" w="12625">
                      <a:solidFill>
                        <a:schemeClr val="lt2"/>
                      </a:solidFill>
                      <a:prstDash val="solid"/>
                      <a:round/>
                      <a:headEnd len="sm" w="sm" type="none"/>
                      <a:tailEnd len="sm" w="sm" type="none"/>
                    </a:lnT>
                    <a:lnB cap="flat" cmpd="sng" w="12625">
                      <a:solidFill>
                        <a:schemeClr val="lt2"/>
                      </a:solidFill>
                      <a:prstDash val="solid"/>
                      <a:round/>
                      <a:headEnd len="sm" w="sm" type="none"/>
                      <a:tailEnd len="sm" w="sm" type="none"/>
                    </a:lnB>
                  </a:tcPr>
                </a:tc>
              </a:tr>
              <a:tr h="396200">
                <a:tc vMerge="1"/>
                <a:tc>
                  <a:txBody>
                    <a:bodyPr/>
                    <a:lstStyle/>
                    <a:p>
                      <a:pPr indent="0" lvl="0" marL="0" rtl="0" algn="l">
                        <a:spcBef>
                          <a:spcPts val="0"/>
                        </a:spcBef>
                        <a:spcAft>
                          <a:spcPts val="0"/>
                        </a:spcAft>
                        <a:buNone/>
                      </a:pPr>
                      <a:r>
                        <a:rPr lang="en">
                          <a:solidFill>
                            <a:schemeClr val="dk1"/>
                          </a:solidFill>
                        </a:rPr>
                        <a:t>Accuracy</a:t>
                      </a:r>
                      <a:endParaRPr>
                        <a:solidFill>
                          <a:schemeClr val="dk1"/>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r">
                        <a:lnSpc>
                          <a:spcPct val="115000"/>
                        </a:lnSpc>
                        <a:spcBef>
                          <a:spcPts val="1200"/>
                        </a:spcBef>
                        <a:spcAft>
                          <a:spcPts val="1200"/>
                        </a:spcAft>
                        <a:buNone/>
                      </a:pPr>
                      <a:r>
                        <a:rPr lang="en">
                          <a:solidFill>
                            <a:schemeClr val="dk1"/>
                          </a:solidFill>
                        </a:rPr>
                        <a:t>0.5669</a:t>
                      </a:r>
                      <a:endParaRPr>
                        <a:solidFill>
                          <a:schemeClr val="dk1"/>
                        </a:solidFill>
                      </a:endParaRPr>
                    </a:p>
                  </a:txBody>
                  <a:tcPr marT="91425" marB="91425" marR="68575" marL="6857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126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200">
                <a:tc vMerge="1"/>
                <a:tc>
                  <a:txBody>
                    <a:bodyPr/>
                    <a:lstStyle/>
                    <a:p>
                      <a:pPr indent="0" lvl="0" marL="0" rtl="0" algn="l">
                        <a:spcBef>
                          <a:spcPts val="0"/>
                        </a:spcBef>
                        <a:spcAft>
                          <a:spcPts val="0"/>
                        </a:spcAft>
                        <a:buNone/>
                      </a:pPr>
                      <a:r>
                        <a:rPr lang="en">
                          <a:solidFill>
                            <a:schemeClr val="dk1"/>
                          </a:solidFill>
                        </a:rPr>
                        <a:t>Precision</a:t>
                      </a:r>
                      <a:endParaRPr>
                        <a:solidFill>
                          <a:schemeClr val="dk1"/>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r">
                        <a:lnSpc>
                          <a:spcPct val="115000"/>
                        </a:lnSpc>
                        <a:spcBef>
                          <a:spcPts val="1200"/>
                        </a:spcBef>
                        <a:spcAft>
                          <a:spcPts val="1200"/>
                        </a:spcAft>
                        <a:buNone/>
                      </a:pPr>
                      <a:r>
                        <a:rPr lang="en">
                          <a:solidFill>
                            <a:schemeClr val="dk1"/>
                          </a:solidFill>
                        </a:rPr>
                        <a:t>0.5820</a:t>
                      </a:r>
                      <a:endParaRPr>
                        <a:solidFill>
                          <a:schemeClr val="dk1"/>
                        </a:solidFill>
                      </a:endParaRPr>
                    </a:p>
                  </a:txBody>
                  <a:tcPr marT="91425" marB="91425" marR="68575" marL="6857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3"/>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Policy Implications</a:t>
            </a:r>
            <a:endParaRPr/>
          </a:p>
        </p:txBody>
      </p:sp>
      <p:pic>
        <p:nvPicPr>
          <p:cNvPr id="141" name="Google Shape;141;p23"/>
          <p:cNvPicPr preferRelativeResize="0"/>
          <p:nvPr/>
        </p:nvPicPr>
        <p:blipFill>
          <a:blip r:embed="rId3">
            <a:alphaModFix/>
          </a:blip>
          <a:stretch>
            <a:fillRect/>
          </a:stretch>
        </p:blipFill>
        <p:spPr>
          <a:xfrm>
            <a:off x="4703375" y="308425"/>
            <a:ext cx="3941375" cy="4677400"/>
          </a:xfrm>
          <a:prstGeom prst="rect">
            <a:avLst/>
          </a:prstGeom>
          <a:noFill/>
          <a:ln>
            <a:noFill/>
          </a:ln>
        </p:spPr>
      </p:pic>
      <p:sp>
        <p:nvSpPr>
          <p:cNvPr id="142" name="Google Shape;142;p23"/>
          <p:cNvSpPr txBox="1"/>
          <p:nvPr>
            <p:ph idx="1" type="body"/>
          </p:nvPr>
        </p:nvSpPr>
        <p:spPr>
          <a:xfrm>
            <a:off x="387900" y="1489825"/>
            <a:ext cx="4184100" cy="3418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There were some features that were consistently important across models</a:t>
            </a:r>
            <a:r>
              <a:rPr lang="en"/>
              <a:t> </a:t>
            </a:r>
            <a:endParaRPr/>
          </a:p>
          <a:p>
            <a:pPr indent="-317500" lvl="1" marL="914400" rtl="0" algn="l">
              <a:spcBef>
                <a:spcPts val="0"/>
              </a:spcBef>
              <a:spcAft>
                <a:spcPts val="0"/>
              </a:spcAft>
              <a:buSzPts val="1400"/>
              <a:buChar char="○"/>
            </a:pPr>
            <a:r>
              <a:rPr lang="en"/>
              <a:t>Owner Occupancy Rates</a:t>
            </a:r>
            <a:endParaRPr/>
          </a:p>
          <a:p>
            <a:pPr indent="-317500" lvl="1" marL="914400" rtl="0" algn="l">
              <a:spcBef>
                <a:spcPts val="0"/>
              </a:spcBef>
              <a:spcAft>
                <a:spcPts val="0"/>
              </a:spcAft>
              <a:buSzPts val="1400"/>
              <a:buChar char="○"/>
            </a:pPr>
            <a:r>
              <a:rPr lang="en"/>
              <a:t>Single Family Homes</a:t>
            </a:r>
            <a:endParaRPr/>
          </a:p>
          <a:p>
            <a:pPr indent="-317500" lvl="1" marL="914400" rtl="0" algn="l">
              <a:spcBef>
                <a:spcPts val="0"/>
              </a:spcBef>
              <a:spcAft>
                <a:spcPts val="0"/>
              </a:spcAft>
              <a:buSzPts val="1400"/>
              <a:buChar char="○"/>
            </a:pPr>
            <a:r>
              <a:rPr lang="en"/>
              <a:t>Income</a:t>
            </a:r>
            <a:endParaRPr/>
          </a:p>
          <a:p>
            <a:pPr indent="-342900" lvl="0" marL="457200" rtl="0" algn="l">
              <a:spcBef>
                <a:spcPts val="0"/>
              </a:spcBef>
              <a:spcAft>
                <a:spcPts val="0"/>
              </a:spcAft>
              <a:buSzPts val="1800"/>
              <a:buChar char="●"/>
            </a:pPr>
            <a:r>
              <a:rPr lang="en"/>
              <a:t>A map of high lead risk emphasizes neighborhoods in the far North and South sides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Ethical Implications / Further Work</a:t>
            </a:r>
            <a:endParaRPr/>
          </a:p>
        </p:txBody>
      </p:sp>
      <p:pic>
        <p:nvPicPr>
          <p:cNvPr id="148" name="Google Shape;148;p24"/>
          <p:cNvPicPr preferRelativeResize="0"/>
          <p:nvPr/>
        </p:nvPicPr>
        <p:blipFill>
          <a:blip r:embed="rId3">
            <a:alphaModFix/>
          </a:blip>
          <a:stretch>
            <a:fillRect/>
          </a:stretch>
        </p:blipFill>
        <p:spPr>
          <a:xfrm>
            <a:off x="4572000" y="1422500"/>
            <a:ext cx="3402725" cy="3466125"/>
          </a:xfrm>
          <a:prstGeom prst="rect">
            <a:avLst/>
          </a:prstGeom>
          <a:noFill/>
          <a:ln>
            <a:noFill/>
          </a:ln>
        </p:spPr>
      </p:pic>
      <p:sp>
        <p:nvSpPr>
          <p:cNvPr id="149" name="Google Shape;149;p24"/>
          <p:cNvSpPr txBox="1"/>
          <p:nvPr>
            <p:ph idx="1" type="body"/>
          </p:nvPr>
        </p:nvSpPr>
        <p:spPr>
          <a:xfrm>
            <a:off x="4296425" y="4788600"/>
            <a:ext cx="4188600" cy="354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SzPts val="688"/>
              <a:buNone/>
            </a:pPr>
            <a:r>
              <a:rPr lang="en" sz="1325"/>
              <a:t>Median Income by Census Block Group</a:t>
            </a:r>
            <a:endParaRPr sz="1325"/>
          </a:p>
        </p:txBody>
      </p:sp>
      <p:pic>
        <p:nvPicPr>
          <p:cNvPr id="150" name="Google Shape;150;p24"/>
          <p:cNvPicPr preferRelativeResize="0"/>
          <p:nvPr/>
        </p:nvPicPr>
        <p:blipFill>
          <a:blip r:embed="rId4">
            <a:alphaModFix/>
          </a:blip>
          <a:stretch>
            <a:fillRect/>
          </a:stretch>
        </p:blipFill>
        <p:spPr>
          <a:xfrm>
            <a:off x="486094" y="1422500"/>
            <a:ext cx="3057507" cy="3466125"/>
          </a:xfrm>
          <a:prstGeom prst="rect">
            <a:avLst/>
          </a:prstGeom>
          <a:noFill/>
          <a:ln>
            <a:noFill/>
          </a:ln>
        </p:spPr>
      </p:pic>
      <p:sp>
        <p:nvSpPr>
          <p:cNvPr id="151" name="Google Shape;151;p24"/>
          <p:cNvSpPr txBox="1"/>
          <p:nvPr>
            <p:ph idx="1" type="body"/>
          </p:nvPr>
        </p:nvSpPr>
        <p:spPr>
          <a:xfrm>
            <a:off x="0" y="4788600"/>
            <a:ext cx="4188600" cy="354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SzPts val="688"/>
              <a:buNone/>
            </a:pPr>
            <a:r>
              <a:rPr lang="en" sz="1325"/>
              <a:t>Testing Density</a:t>
            </a:r>
            <a:r>
              <a:rPr lang="en" sz="1325"/>
              <a:t> by Census Block Group</a:t>
            </a:r>
            <a:endParaRPr sz="1325"/>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5"/>
          <p:cNvSpPr txBox="1"/>
          <p:nvPr>
            <p:ph type="ctrTitle"/>
          </p:nvPr>
        </p:nvSpPr>
        <p:spPr>
          <a:xfrm>
            <a:off x="1680300" y="1188925"/>
            <a:ext cx="5783400" cy="15240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Email Any Questions to:</a:t>
            </a:r>
            <a:endParaRPr/>
          </a:p>
        </p:txBody>
      </p:sp>
      <p:sp>
        <p:nvSpPr>
          <p:cNvPr id="157" name="Google Shape;157;p25"/>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0"/>
              </a:spcAft>
              <a:buNone/>
            </a:pPr>
            <a:r>
              <a:rPr lang="en"/>
              <a:t>vbalza@uchicago.edu</a:t>
            </a:r>
            <a:endParaRPr/>
          </a:p>
          <a:p>
            <a:pPr indent="0" lvl="0" marL="0" rtl="0" algn="ctr">
              <a:spcBef>
                <a:spcPts val="0"/>
              </a:spcBef>
              <a:spcAft>
                <a:spcPts val="0"/>
              </a:spcAft>
              <a:buNone/>
            </a:pPr>
            <a:r>
              <a:rPr lang="en"/>
              <a:t>jmidkiff@uchicago.edu</a:t>
            </a:r>
            <a:endParaRPr/>
          </a:p>
          <a:p>
            <a:pPr indent="0" lvl="0" marL="0" rtl="0" algn="ctr">
              <a:spcBef>
                <a:spcPts val="0"/>
              </a:spcBef>
              <a:spcAft>
                <a:spcPts val="0"/>
              </a:spcAft>
              <a:buNone/>
            </a:pPr>
            <a:r>
              <a:rPr lang="en"/>
              <a:t>tarren@uchicago.edu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70" name="Google Shape;70;p14"/>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71" name="Google Shape;71;p14"/>
          <p:cNvPicPr preferRelativeResize="0"/>
          <p:nvPr/>
        </p:nvPicPr>
        <p:blipFill>
          <a:blip r:embed="rId3">
            <a:alphaModFix/>
          </a:blip>
          <a:stretch>
            <a:fillRect/>
          </a:stretch>
        </p:blipFill>
        <p:spPr>
          <a:xfrm>
            <a:off x="0" y="1633"/>
            <a:ext cx="9143998" cy="514023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5"/>
          <p:cNvPicPr preferRelativeResize="0"/>
          <p:nvPr/>
        </p:nvPicPr>
        <p:blipFill>
          <a:blip r:embed="rId3">
            <a:alphaModFix/>
          </a:blip>
          <a:stretch>
            <a:fillRect/>
          </a:stretch>
        </p:blipFill>
        <p:spPr>
          <a:xfrm>
            <a:off x="0" y="1439550"/>
            <a:ext cx="7173327" cy="1854100"/>
          </a:xfrm>
          <a:prstGeom prst="rect">
            <a:avLst/>
          </a:prstGeom>
          <a:noFill/>
          <a:ln>
            <a:noFill/>
          </a:ln>
        </p:spPr>
      </p:pic>
      <p:sp>
        <p:nvSpPr>
          <p:cNvPr id="77" name="Google Shape;77;p1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Issue Background</a:t>
            </a:r>
            <a:endParaRPr/>
          </a:p>
        </p:txBody>
      </p:sp>
      <p:pic>
        <p:nvPicPr>
          <p:cNvPr id="78" name="Google Shape;78;p15"/>
          <p:cNvPicPr preferRelativeResize="0"/>
          <p:nvPr/>
        </p:nvPicPr>
        <p:blipFill>
          <a:blip r:embed="rId4">
            <a:alphaModFix/>
          </a:blip>
          <a:stretch>
            <a:fillRect/>
          </a:stretch>
        </p:blipFill>
        <p:spPr>
          <a:xfrm>
            <a:off x="1470000" y="1675525"/>
            <a:ext cx="7673999" cy="1671200"/>
          </a:xfrm>
          <a:prstGeom prst="rect">
            <a:avLst/>
          </a:prstGeom>
          <a:noFill/>
          <a:ln>
            <a:noFill/>
          </a:ln>
        </p:spPr>
      </p:pic>
      <p:pic>
        <p:nvPicPr>
          <p:cNvPr id="79" name="Google Shape;79;p15"/>
          <p:cNvPicPr preferRelativeResize="0"/>
          <p:nvPr/>
        </p:nvPicPr>
        <p:blipFill>
          <a:blip r:embed="rId5">
            <a:alphaModFix/>
          </a:blip>
          <a:stretch>
            <a:fillRect/>
          </a:stretch>
        </p:blipFill>
        <p:spPr>
          <a:xfrm>
            <a:off x="0" y="2864075"/>
            <a:ext cx="8810189" cy="1854100"/>
          </a:xfrm>
          <a:prstGeom prst="rect">
            <a:avLst/>
          </a:prstGeom>
          <a:noFill/>
          <a:ln>
            <a:noFill/>
          </a:ln>
        </p:spPr>
      </p:pic>
      <p:pic>
        <p:nvPicPr>
          <p:cNvPr id="80" name="Google Shape;80;p15"/>
          <p:cNvPicPr preferRelativeResize="0"/>
          <p:nvPr/>
        </p:nvPicPr>
        <p:blipFill>
          <a:blip r:embed="rId6">
            <a:alphaModFix/>
          </a:blip>
          <a:stretch>
            <a:fillRect/>
          </a:stretch>
        </p:blipFill>
        <p:spPr>
          <a:xfrm>
            <a:off x="2345000" y="2475475"/>
            <a:ext cx="6799000" cy="26313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000"/>
                                        <p:tgtEl>
                                          <p:spTgt spid="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1000"/>
                                        <p:tgtEl>
                                          <p:spTgt spid="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Water Data</a:t>
            </a:r>
            <a:endParaRPr/>
          </a:p>
        </p:txBody>
      </p:sp>
      <p:pic>
        <p:nvPicPr>
          <p:cNvPr id="86" name="Google Shape;86;p16"/>
          <p:cNvPicPr preferRelativeResize="0"/>
          <p:nvPr/>
        </p:nvPicPr>
        <p:blipFill rotWithShape="1">
          <a:blip r:embed="rId3">
            <a:alphaModFix/>
          </a:blip>
          <a:srcRect b="0" l="0" r="0" t="5802"/>
          <a:stretch/>
        </p:blipFill>
        <p:spPr>
          <a:xfrm>
            <a:off x="5305850" y="433550"/>
            <a:ext cx="2809125" cy="4557550"/>
          </a:xfrm>
          <a:prstGeom prst="rect">
            <a:avLst/>
          </a:prstGeom>
          <a:noFill/>
          <a:ln>
            <a:noFill/>
          </a:ln>
        </p:spPr>
      </p:pic>
      <p:sp>
        <p:nvSpPr>
          <p:cNvPr id="87" name="Google Shape;87;p16"/>
          <p:cNvSpPr txBox="1"/>
          <p:nvPr>
            <p:ph idx="1" type="body"/>
          </p:nvPr>
        </p:nvSpPr>
        <p:spPr>
          <a:xfrm>
            <a:off x="506100" y="1558150"/>
            <a:ext cx="4065900" cy="31155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latin typeface="Arial"/>
                <a:ea typeface="Arial"/>
                <a:cs typeface="Arial"/>
                <a:sym typeface="Arial"/>
              </a:rPr>
              <a:t>Launched 2016, Dept. Water Quality</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Non-Random Testing</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Data </a:t>
            </a:r>
            <a:r>
              <a:rPr lang="en" sz="1600">
                <a:latin typeface="Arial"/>
                <a:ea typeface="Arial"/>
                <a:cs typeface="Arial"/>
                <a:sym typeface="Arial"/>
              </a:rPr>
              <a:t>Anonymization to Block Level</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Thresholds: </a:t>
            </a:r>
            <a:endParaRPr sz="1600">
              <a:latin typeface="Arial"/>
              <a:ea typeface="Arial"/>
              <a:cs typeface="Arial"/>
              <a:sym typeface="Arial"/>
            </a:endParaRPr>
          </a:p>
          <a:p>
            <a:pPr indent="-330200" lvl="1" marL="914400" rtl="0" algn="l">
              <a:spcBef>
                <a:spcPts val="0"/>
              </a:spcBef>
              <a:spcAft>
                <a:spcPts val="0"/>
              </a:spcAft>
              <a:buSzPts val="1600"/>
              <a:buFont typeface="Arial"/>
              <a:buChar char="○"/>
            </a:pPr>
            <a:r>
              <a:rPr lang="en" sz="1600">
                <a:latin typeface="Arial"/>
                <a:ea typeface="Arial"/>
                <a:cs typeface="Arial"/>
                <a:sym typeface="Arial"/>
              </a:rPr>
              <a:t>High Lead Levels </a:t>
            </a:r>
            <a:r>
              <a:rPr lang="en" sz="1600" u="sng">
                <a:latin typeface="Arial"/>
                <a:ea typeface="Arial"/>
                <a:cs typeface="Arial"/>
                <a:sym typeface="Arial"/>
              </a:rPr>
              <a:t>&gt;</a:t>
            </a:r>
            <a:r>
              <a:rPr lang="en" sz="1600">
                <a:latin typeface="Arial"/>
                <a:ea typeface="Arial"/>
                <a:cs typeface="Arial"/>
                <a:sym typeface="Arial"/>
              </a:rPr>
              <a:t> 15 ppb </a:t>
            </a:r>
            <a:endParaRPr sz="1600">
              <a:latin typeface="Arial"/>
              <a:ea typeface="Arial"/>
              <a:cs typeface="Arial"/>
              <a:sym typeface="Arial"/>
            </a:endParaRPr>
          </a:p>
          <a:p>
            <a:pPr indent="-304800" lvl="1" marL="914400" rtl="0" algn="l">
              <a:spcBef>
                <a:spcPts val="0"/>
              </a:spcBef>
              <a:spcAft>
                <a:spcPts val="0"/>
              </a:spcAft>
              <a:buSzPts val="1200"/>
              <a:buChar char="○"/>
            </a:pPr>
            <a:r>
              <a:rPr lang="en" sz="1600">
                <a:latin typeface="Arial"/>
                <a:ea typeface="Arial"/>
                <a:cs typeface="Arial"/>
                <a:sym typeface="Arial"/>
              </a:rPr>
              <a:t>Medium Lead Levels </a:t>
            </a:r>
            <a:r>
              <a:rPr lang="en" sz="1600" u="sng">
                <a:latin typeface="Arial"/>
                <a:ea typeface="Arial"/>
                <a:cs typeface="Arial"/>
                <a:sym typeface="Arial"/>
              </a:rPr>
              <a:t>&gt;</a:t>
            </a:r>
            <a:r>
              <a:rPr lang="en" sz="1600">
                <a:latin typeface="Arial"/>
                <a:ea typeface="Arial"/>
                <a:cs typeface="Arial"/>
                <a:sym typeface="Arial"/>
              </a:rPr>
              <a:t> 5 ppb </a:t>
            </a:r>
            <a:endParaRPr sz="1600">
              <a:latin typeface="Arial"/>
              <a:ea typeface="Arial"/>
              <a:cs typeface="Arial"/>
              <a:sym typeface="Arial"/>
            </a:endParaRPr>
          </a:p>
          <a:p>
            <a:pPr indent="-304800" lvl="0" marL="457200" rtl="0" algn="l">
              <a:spcBef>
                <a:spcPts val="0"/>
              </a:spcBef>
              <a:spcAft>
                <a:spcPts val="0"/>
              </a:spcAft>
              <a:buSzPts val="1200"/>
              <a:buChar char="●"/>
            </a:pPr>
            <a:r>
              <a:rPr lang="en" sz="1600">
                <a:latin typeface="Arial"/>
                <a:ea typeface="Arial"/>
                <a:cs typeface="Arial"/>
                <a:sym typeface="Arial"/>
              </a:rPr>
              <a:t>Geocoding, aggregating to Block Group Level</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Did any </a:t>
            </a:r>
            <a:r>
              <a:rPr i="1" lang="en" sz="1600">
                <a:latin typeface="Arial"/>
                <a:ea typeface="Arial"/>
                <a:cs typeface="Arial"/>
                <a:sym typeface="Arial"/>
              </a:rPr>
              <a:t>residence</a:t>
            </a:r>
            <a:r>
              <a:rPr lang="en" sz="1600">
                <a:latin typeface="Arial"/>
                <a:ea typeface="Arial"/>
                <a:cs typeface="Arial"/>
                <a:sym typeface="Arial"/>
              </a:rPr>
              <a:t> have any </a:t>
            </a:r>
            <a:r>
              <a:rPr i="1" lang="en" sz="1600">
                <a:latin typeface="Arial"/>
                <a:ea typeface="Arial"/>
                <a:cs typeface="Arial"/>
                <a:sym typeface="Arial"/>
              </a:rPr>
              <a:t>test</a:t>
            </a:r>
            <a:r>
              <a:rPr lang="en" sz="1600">
                <a:latin typeface="Arial"/>
                <a:ea typeface="Arial"/>
                <a:cs typeface="Arial"/>
                <a:sym typeface="Arial"/>
              </a:rPr>
              <a:t> have any </a:t>
            </a:r>
            <a:r>
              <a:rPr i="1" lang="en" sz="1600">
                <a:latin typeface="Arial"/>
                <a:ea typeface="Arial"/>
                <a:cs typeface="Arial"/>
                <a:sym typeface="Arial"/>
              </a:rPr>
              <a:t>sample</a:t>
            </a:r>
            <a:r>
              <a:rPr lang="en" sz="1600">
                <a:latin typeface="Arial"/>
                <a:ea typeface="Arial"/>
                <a:cs typeface="Arial"/>
                <a:sym typeface="Arial"/>
              </a:rPr>
              <a:t> result above threshold?</a:t>
            </a:r>
            <a:endParaRPr sz="160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87900" y="555600"/>
            <a:ext cx="2808000" cy="7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Socioeconomic</a:t>
            </a:r>
            <a:r>
              <a:rPr lang="en"/>
              <a:t> Data</a:t>
            </a:r>
            <a:endParaRPr/>
          </a:p>
        </p:txBody>
      </p:sp>
      <p:sp>
        <p:nvSpPr>
          <p:cNvPr id="93" name="Google Shape;93;p1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Variables gathered from the American Community Survey (2019):</a:t>
            </a:r>
            <a:endParaRPr/>
          </a:p>
          <a:p>
            <a:pPr indent="-304800" lvl="0" marL="457200" rtl="0" algn="l">
              <a:spcBef>
                <a:spcPts val="1200"/>
              </a:spcBef>
              <a:spcAft>
                <a:spcPts val="0"/>
              </a:spcAft>
              <a:buSzPts val="1200"/>
              <a:buChar char="●"/>
            </a:pPr>
            <a:r>
              <a:rPr lang="en"/>
              <a:t>Total Population</a:t>
            </a:r>
            <a:endParaRPr/>
          </a:p>
          <a:p>
            <a:pPr indent="-304800" lvl="0" marL="457200" rtl="0" algn="l">
              <a:spcBef>
                <a:spcPts val="0"/>
              </a:spcBef>
              <a:spcAft>
                <a:spcPts val="0"/>
              </a:spcAft>
              <a:buSzPts val="1200"/>
              <a:buChar char="●"/>
            </a:pPr>
            <a:r>
              <a:rPr lang="en"/>
              <a:t>Median Income</a:t>
            </a:r>
            <a:endParaRPr/>
          </a:p>
          <a:p>
            <a:pPr indent="-304800" lvl="0" marL="457200" rtl="0" algn="l">
              <a:spcBef>
                <a:spcPts val="0"/>
              </a:spcBef>
              <a:spcAft>
                <a:spcPts val="0"/>
              </a:spcAft>
              <a:buSzPts val="1200"/>
              <a:buChar char="●"/>
            </a:pPr>
            <a:r>
              <a:rPr lang="en"/>
              <a:t>Median Rent</a:t>
            </a:r>
            <a:endParaRPr/>
          </a:p>
          <a:p>
            <a:pPr indent="-304800" lvl="0" marL="457200" rtl="0" algn="l">
              <a:spcBef>
                <a:spcPts val="0"/>
              </a:spcBef>
              <a:spcAft>
                <a:spcPts val="0"/>
              </a:spcAft>
              <a:buSzPts val="1200"/>
              <a:buChar char="●"/>
            </a:pPr>
            <a:r>
              <a:rPr lang="en"/>
              <a:t>% White</a:t>
            </a:r>
            <a:endParaRPr/>
          </a:p>
          <a:p>
            <a:pPr indent="-304800" lvl="0" marL="457200" rtl="0" algn="l">
              <a:spcBef>
                <a:spcPts val="0"/>
              </a:spcBef>
              <a:spcAft>
                <a:spcPts val="0"/>
              </a:spcAft>
              <a:buSzPts val="1200"/>
              <a:buChar char="●"/>
            </a:pPr>
            <a:r>
              <a:rPr lang="en"/>
              <a:t>% Black</a:t>
            </a:r>
            <a:endParaRPr/>
          </a:p>
          <a:p>
            <a:pPr indent="-304800" lvl="0" marL="457200" rtl="0" algn="l">
              <a:spcBef>
                <a:spcPts val="0"/>
              </a:spcBef>
              <a:spcAft>
                <a:spcPts val="0"/>
              </a:spcAft>
              <a:buSzPts val="1200"/>
              <a:buChar char="●"/>
            </a:pPr>
            <a:r>
              <a:rPr lang="en"/>
              <a:t>% Non-White</a:t>
            </a:r>
            <a:endParaRPr/>
          </a:p>
          <a:p>
            <a:pPr indent="-304800" lvl="0" marL="457200" rtl="0" algn="l">
              <a:spcBef>
                <a:spcPts val="0"/>
              </a:spcBef>
              <a:spcAft>
                <a:spcPts val="0"/>
              </a:spcAft>
              <a:buSzPts val="1200"/>
              <a:buChar char="●"/>
            </a:pPr>
            <a:r>
              <a:rPr lang="en"/>
              <a:t>Number of Owner Occupied Housing Units</a:t>
            </a:r>
            <a:endParaRPr/>
          </a:p>
        </p:txBody>
      </p:sp>
      <p:pic>
        <p:nvPicPr>
          <p:cNvPr id="94" name="Google Shape;94;p17"/>
          <p:cNvPicPr preferRelativeResize="0"/>
          <p:nvPr/>
        </p:nvPicPr>
        <p:blipFill rotWithShape="1">
          <a:blip r:embed="rId3">
            <a:alphaModFix/>
          </a:blip>
          <a:srcRect b="3055" l="3366" r="2604" t="874"/>
          <a:stretch/>
        </p:blipFill>
        <p:spPr>
          <a:xfrm rot="-2">
            <a:off x="3915375" y="938589"/>
            <a:ext cx="4827599" cy="3702923"/>
          </a:xfrm>
          <a:prstGeom prst="rect">
            <a:avLst/>
          </a:prstGeom>
          <a:noFill/>
          <a:ln>
            <a:noFill/>
          </a:ln>
        </p:spPr>
      </p:pic>
      <p:sp>
        <p:nvSpPr>
          <p:cNvPr id="95" name="Google Shape;95;p17"/>
          <p:cNvSpPr txBox="1"/>
          <p:nvPr>
            <p:ph idx="1" type="body"/>
          </p:nvPr>
        </p:nvSpPr>
        <p:spPr>
          <a:xfrm>
            <a:off x="4532700" y="4696650"/>
            <a:ext cx="4611300" cy="354900"/>
          </a:xfrm>
          <a:prstGeom prst="rect">
            <a:avLst/>
          </a:prstGeom>
        </p:spPr>
        <p:txBody>
          <a:bodyPr anchorCtr="0" anchor="t" bIns="91425" lIns="91425" spcFirstLastPara="1" rIns="91425" wrap="square" tIns="91425">
            <a:normAutofit fontScale="70000"/>
          </a:bodyPr>
          <a:lstStyle/>
          <a:p>
            <a:pPr indent="0" lvl="0" marL="0" rtl="0" algn="l">
              <a:spcBef>
                <a:spcPts val="0"/>
              </a:spcBef>
              <a:spcAft>
                <a:spcPts val="1200"/>
              </a:spcAft>
              <a:buNone/>
            </a:pPr>
            <a:r>
              <a:rPr lang="en"/>
              <a:t>Redlined map of Chicago’s Southside, Richmond University Mapping Inequality Project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87900" y="555600"/>
            <a:ext cx="2808000" cy="7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Residential Property</a:t>
            </a:r>
            <a:r>
              <a:rPr lang="en"/>
              <a:t> Data</a:t>
            </a:r>
            <a:endParaRPr/>
          </a:p>
        </p:txBody>
      </p:sp>
      <p:sp>
        <p:nvSpPr>
          <p:cNvPr id="101" name="Google Shape;101;p18"/>
          <p:cNvSpPr txBox="1"/>
          <p:nvPr>
            <p:ph idx="1" type="body"/>
          </p:nvPr>
        </p:nvSpPr>
        <p:spPr>
          <a:xfrm>
            <a:off x="387900" y="1594025"/>
            <a:ext cx="2808000" cy="2681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Variables selected from Cook County Property Assessment Data:</a:t>
            </a:r>
            <a:endParaRPr/>
          </a:p>
          <a:p>
            <a:pPr indent="-304800" lvl="0" marL="457200" rtl="0" algn="l">
              <a:spcBef>
                <a:spcPts val="1200"/>
              </a:spcBef>
              <a:spcAft>
                <a:spcPts val="0"/>
              </a:spcAft>
              <a:buSzPts val="1200"/>
              <a:buChar char="●"/>
            </a:pPr>
            <a:r>
              <a:rPr lang="en"/>
              <a:t>Total Properties </a:t>
            </a:r>
            <a:endParaRPr/>
          </a:p>
          <a:p>
            <a:pPr indent="-304800" lvl="0" marL="457200" rtl="0" algn="l">
              <a:spcBef>
                <a:spcPts val="0"/>
              </a:spcBef>
              <a:spcAft>
                <a:spcPts val="0"/>
              </a:spcAft>
              <a:buSzPts val="1200"/>
              <a:buChar char="●"/>
            </a:pPr>
            <a:r>
              <a:rPr lang="en"/>
              <a:t>Property Class (zoning code) </a:t>
            </a:r>
            <a:endParaRPr/>
          </a:p>
          <a:p>
            <a:pPr indent="-304800" lvl="0" marL="457200" rtl="0" algn="l">
              <a:spcBef>
                <a:spcPts val="0"/>
              </a:spcBef>
              <a:spcAft>
                <a:spcPts val="0"/>
              </a:spcAft>
              <a:buSzPts val="1200"/>
              <a:buChar char="●"/>
            </a:pPr>
            <a:r>
              <a:rPr lang="en"/>
              <a:t>Building Age - bunching</a:t>
            </a:r>
            <a:endParaRPr/>
          </a:p>
          <a:p>
            <a:pPr indent="-304800" lvl="0" marL="457200" rtl="0" algn="l">
              <a:spcBef>
                <a:spcPts val="0"/>
              </a:spcBef>
              <a:spcAft>
                <a:spcPts val="0"/>
              </a:spcAft>
              <a:buSzPts val="1200"/>
              <a:buChar char="●"/>
            </a:pPr>
            <a:r>
              <a:rPr lang="en"/>
              <a:t>Land, Building Values</a:t>
            </a:r>
            <a:endParaRPr/>
          </a:p>
          <a:p>
            <a:pPr indent="-304800" lvl="0" marL="457200" rtl="0" algn="l">
              <a:spcBef>
                <a:spcPts val="0"/>
              </a:spcBef>
              <a:spcAft>
                <a:spcPts val="0"/>
              </a:spcAft>
              <a:buSzPts val="1200"/>
              <a:buChar char="●"/>
            </a:pPr>
            <a:r>
              <a:rPr lang="en"/>
              <a:t>Land, Building Sizes</a:t>
            </a:r>
            <a:endParaRPr/>
          </a:p>
          <a:p>
            <a:pPr indent="-304800" lvl="0" marL="457200" rtl="0" algn="l">
              <a:spcBef>
                <a:spcPts val="0"/>
              </a:spcBef>
              <a:spcAft>
                <a:spcPts val="0"/>
              </a:spcAft>
              <a:buSzPts val="1200"/>
              <a:buChar char="●"/>
            </a:pPr>
            <a:r>
              <a:rPr lang="en"/>
              <a:t>Wall Material</a:t>
            </a:r>
            <a:endParaRPr/>
          </a:p>
          <a:p>
            <a:pPr indent="-304800" lvl="0" marL="457200" rtl="0" algn="l">
              <a:spcBef>
                <a:spcPts val="0"/>
              </a:spcBef>
              <a:spcAft>
                <a:spcPts val="0"/>
              </a:spcAft>
              <a:buSzPts val="1200"/>
              <a:buChar char="●"/>
            </a:pPr>
            <a:r>
              <a:rPr lang="en"/>
              <a:t>Roof Material</a:t>
            </a:r>
            <a:endParaRPr/>
          </a:p>
          <a:p>
            <a:pPr indent="-304800" lvl="0" marL="457200" rtl="0" algn="l">
              <a:spcBef>
                <a:spcPts val="0"/>
              </a:spcBef>
              <a:spcAft>
                <a:spcPts val="0"/>
              </a:spcAft>
              <a:buSzPts val="1200"/>
              <a:buChar char="●"/>
            </a:pPr>
            <a:r>
              <a:rPr lang="en"/>
              <a:t>Housing Condition</a:t>
            </a:r>
            <a:endParaRPr/>
          </a:p>
          <a:p>
            <a:pPr indent="-304800" lvl="0" marL="457200" rtl="0" algn="l">
              <a:spcBef>
                <a:spcPts val="0"/>
              </a:spcBef>
              <a:spcAft>
                <a:spcPts val="0"/>
              </a:spcAft>
              <a:buSzPts val="1200"/>
              <a:buChar char="●"/>
            </a:pPr>
            <a:r>
              <a:rPr lang="en"/>
              <a:t>Recently Renovated</a:t>
            </a:r>
            <a:endParaRPr/>
          </a:p>
          <a:p>
            <a:pPr indent="0" lvl="0" marL="0" rtl="0" algn="r">
              <a:spcBef>
                <a:spcPts val="1200"/>
              </a:spcBef>
              <a:spcAft>
                <a:spcPts val="1200"/>
              </a:spcAft>
              <a:buNone/>
            </a:pPr>
            <a:r>
              <a:rPr lang="en"/>
              <a:t> </a:t>
            </a:r>
            <a:endParaRPr/>
          </a:p>
        </p:txBody>
      </p:sp>
      <p:pic>
        <p:nvPicPr>
          <p:cNvPr id="102" name="Google Shape;102;p18"/>
          <p:cNvPicPr preferRelativeResize="0"/>
          <p:nvPr/>
        </p:nvPicPr>
        <p:blipFill>
          <a:blip r:embed="rId3">
            <a:alphaModFix/>
          </a:blip>
          <a:stretch>
            <a:fillRect/>
          </a:stretch>
        </p:blipFill>
        <p:spPr>
          <a:xfrm>
            <a:off x="3976525" y="209550"/>
            <a:ext cx="4895850" cy="4724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Im</a:t>
            </a:r>
            <a:r>
              <a:rPr lang="en"/>
              <a:t>balanced</a:t>
            </a:r>
            <a:r>
              <a:rPr lang="en"/>
              <a:t> Sample</a:t>
            </a:r>
            <a:endParaRPr/>
          </a:p>
        </p:txBody>
      </p:sp>
      <p:pic>
        <p:nvPicPr>
          <p:cNvPr id="108" name="Google Shape;108;p19"/>
          <p:cNvPicPr preferRelativeResize="0"/>
          <p:nvPr/>
        </p:nvPicPr>
        <p:blipFill>
          <a:blip r:embed="rId3">
            <a:alphaModFix/>
          </a:blip>
          <a:stretch>
            <a:fillRect/>
          </a:stretch>
        </p:blipFill>
        <p:spPr>
          <a:xfrm>
            <a:off x="323325" y="1550275"/>
            <a:ext cx="4188575" cy="2795900"/>
          </a:xfrm>
          <a:prstGeom prst="rect">
            <a:avLst/>
          </a:prstGeom>
          <a:noFill/>
          <a:ln>
            <a:noFill/>
          </a:ln>
        </p:spPr>
      </p:pic>
      <p:pic>
        <p:nvPicPr>
          <p:cNvPr id="109" name="Google Shape;109;p19"/>
          <p:cNvPicPr preferRelativeResize="0"/>
          <p:nvPr/>
        </p:nvPicPr>
        <p:blipFill>
          <a:blip r:embed="rId4">
            <a:alphaModFix/>
          </a:blip>
          <a:stretch>
            <a:fillRect/>
          </a:stretch>
        </p:blipFill>
        <p:spPr>
          <a:xfrm>
            <a:off x="4769425" y="1550275"/>
            <a:ext cx="4188575" cy="2795900"/>
          </a:xfrm>
          <a:prstGeom prst="rect">
            <a:avLst/>
          </a:prstGeom>
          <a:noFill/>
          <a:ln>
            <a:noFill/>
          </a:ln>
        </p:spPr>
      </p:pic>
      <p:sp>
        <p:nvSpPr>
          <p:cNvPr id="110" name="Google Shape;110;p19"/>
          <p:cNvSpPr txBox="1"/>
          <p:nvPr>
            <p:ph idx="1" type="body"/>
          </p:nvPr>
        </p:nvSpPr>
        <p:spPr>
          <a:xfrm>
            <a:off x="323325" y="4486450"/>
            <a:ext cx="4188600" cy="354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SzPts val="688"/>
              <a:buNone/>
            </a:pPr>
            <a:r>
              <a:rPr lang="en" sz="1325"/>
              <a:t>High Threshold Outcome Counts</a:t>
            </a:r>
            <a:endParaRPr sz="1325"/>
          </a:p>
        </p:txBody>
      </p:sp>
      <p:sp>
        <p:nvSpPr>
          <p:cNvPr id="111" name="Google Shape;111;p19"/>
          <p:cNvSpPr txBox="1"/>
          <p:nvPr>
            <p:ph idx="1" type="body"/>
          </p:nvPr>
        </p:nvSpPr>
        <p:spPr>
          <a:xfrm>
            <a:off x="4769400" y="4486450"/>
            <a:ext cx="4188600" cy="354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SzPts val="688"/>
              <a:buNone/>
            </a:pPr>
            <a:r>
              <a:rPr lang="en" sz="1325"/>
              <a:t>Medium</a:t>
            </a:r>
            <a:r>
              <a:rPr lang="en" sz="1325"/>
              <a:t> Threshold Outcome Counts</a:t>
            </a:r>
            <a:endParaRPr sz="1325"/>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387900" y="2872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Linear SVC</a:t>
            </a:r>
            <a:r>
              <a:rPr lang="en"/>
              <a:t> Models</a:t>
            </a:r>
            <a:endParaRPr/>
          </a:p>
        </p:txBody>
      </p:sp>
      <p:pic>
        <p:nvPicPr>
          <p:cNvPr id="117" name="Google Shape;117;p20"/>
          <p:cNvPicPr preferRelativeResize="0"/>
          <p:nvPr/>
        </p:nvPicPr>
        <p:blipFill>
          <a:blip r:embed="rId3">
            <a:alphaModFix/>
          </a:blip>
          <a:stretch>
            <a:fillRect/>
          </a:stretch>
        </p:blipFill>
        <p:spPr>
          <a:xfrm>
            <a:off x="4109475" y="363725"/>
            <a:ext cx="4841001" cy="3039000"/>
          </a:xfrm>
          <a:prstGeom prst="rect">
            <a:avLst/>
          </a:prstGeom>
          <a:noFill/>
          <a:ln>
            <a:noFill/>
          </a:ln>
        </p:spPr>
      </p:pic>
      <p:graphicFrame>
        <p:nvGraphicFramePr>
          <p:cNvPr id="118" name="Google Shape;118;p20"/>
          <p:cNvGraphicFramePr/>
          <p:nvPr/>
        </p:nvGraphicFramePr>
        <p:xfrm>
          <a:off x="5056575" y="3819775"/>
          <a:ext cx="3000000" cy="3000000"/>
        </p:xfrm>
        <a:graphic>
          <a:graphicData uri="http://schemas.openxmlformats.org/drawingml/2006/table">
            <a:tbl>
              <a:tblPr>
                <a:noFill/>
                <a:tableStyleId>{DE4BAA55-CDE5-4407-8960-78515BA77CF8}</a:tableStyleId>
              </a:tblPr>
              <a:tblGrid>
                <a:gridCol w="1146250"/>
                <a:gridCol w="1146250"/>
                <a:gridCol w="1146250"/>
              </a:tblGrid>
              <a:tr h="396200">
                <a:tc rowSpan="3">
                  <a:txBody>
                    <a:bodyPr/>
                    <a:lstStyle/>
                    <a:p>
                      <a:pPr indent="0" lvl="0" marL="0" rtl="0" algn="l">
                        <a:spcBef>
                          <a:spcPts val="0"/>
                        </a:spcBef>
                        <a:spcAft>
                          <a:spcPts val="0"/>
                        </a:spcAft>
                        <a:buNone/>
                      </a:pPr>
                      <a:r>
                        <a:rPr i="1" lang="en">
                          <a:solidFill>
                            <a:schemeClr val="dk1"/>
                          </a:solidFill>
                        </a:rPr>
                        <a:t>SVC</a:t>
                      </a:r>
                      <a:r>
                        <a:rPr i="1" lang="en">
                          <a:solidFill>
                            <a:schemeClr val="dk1"/>
                          </a:solidFill>
                        </a:rPr>
                        <a:t> Metrics</a:t>
                      </a:r>
                      <a:endParaRPr i="1">
                        <a:solidFill>
                          <a:schemeClr val="dk1"/>
                        </a:solidFill>
                      </a:endParaRPr>
                    </a:p>
                  </a:txBody>
                  <a:tcPr marT="91425" marB="91425" marR="91425" marL="91425" anchor="ctr">
                    <a:lnL cap="flat" cmpd="sng" w="9525">
                      <a:solidFill>
                        <a:schemeClr val="lt2"/>
                      </a:solidFill>
                      <a:prstDash val="solid"/>
                      <a:round/>
                      <a:headEnd len="sm" w="sm" type="none"/>
                      <a:tailEnd len="sm" w="sm" type="none"/>
                    </a:lnL>
                    <a:lnR cap="flat" cmpd="sng" w="126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i="1" lang="en">
                          <a:solidFill>
                            <a:schemeClr val="dk1"/>
                          </a:solidFill>
                        </a:rPr>
                        <a:t>Recall</a:t>
                      </a:r>
                      <a:endParaRPr i="1">
                        <a:solidFill>
                          <a:schemeClr val="dk1"/>
                        </a:solidFill>
                      </a:endParaRPr>
                    </a:p>
                  </a:txBody>
                  <a:tcPr marT="91425" marB="91425" marR="91425" marL="91425">
                    <a:lnL cap="flat" cmpd="sng" w="12625">
                      <a:solidFill>
                        <a:schemeClr val="lt2"/>
                      </a:solidFill>
                      <a:prstDash val="solid"/>
                      <a:round/>
                      <a:headEnd len="sm" w="sm" type="none"/>
                      <a:tailEnd len="sm" w="sm" type="none"/>
                    </a:lnL>
                    <a:lnR cap="flat" cmpd="sng" w="126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r">
                        <a:lnSpc>
                          <a:spcPct val="115000"/>
                        </a:lnSpc>
                        <a:spcBef>
                          <a:spcPts val="1200"/>
                        </a:spcBef>
                        <a:spcAft>
                          <a:spcPts val="1200"/>
                        </a:spcAft>
                        <a:buNone/>
                      </a:pPr>
                      <a:r>
                        <a:rPr lang="en">
                          <a:solidFill>
                            <a:schemeClr val="dk1"/>
                          </a:solidFill>
                        </a:rPr>
                        <a:t>0.65</a:t>
                      </a:r>
                      <a:endParaRPr>
                        <a:solidFill>
                          <a:schemeClr val="dk1"/>
                        </a:solidFill>
                      </a:endParaRPr>
                    </a:p>
                  </a:txBody>
                  <a:tcPr marT="91425" marB="91425" marR="68575" marL="68575">
                    <a:lnL cap="flat" cmpd="sng" w="12625">
                      <a:solidFill>
                        <a:schemeClr val="lt2"/>
                      </a:solidFill>
                      <a:prstDash val="solid"/>
                      <a:round/>
                      <a:headEnd len="sm" w="sm" type="none"/>
                      <a:tailEnd len="sm" w="sm" type="none"/>
                    </a:lnL>
                    <a:lnR cap="flat" cmpd="sng" w="12625">
                      <a:solidFill>
                        <a:schemeClr val="lt2"/>
                      </a:solidFill>
                      <a:prstDash val="solid"/>
                      <a:round/>
                      <a:headEnd len="sm" w="sm" type="none"/>
                      <a:tailEnd len="sm" w="sm" type="none"/>
                    </a:lnR>
                    <a:lnT cap="flat" cmpd="sng" w="12625">
                      <a:solidFill>
                        <a:schemeClr val="lt2"/>
                      </a:solidFill>
                      <a:prstDash val="solid"/>
                      <a:round/>
                      <a:headEnd len="sm" w="sm" type="none"/>
                      <a:tailEnd len="sm" w="sm" type="none"/>
                    </a:lnT>
                    <a:lnB cap="flat" cmpd="sng" w="12625">
                      <a:solidFill>
                        <a:schemeClr val="lt2"/>
                      </a:solidFill>
                      <a:prstDash val="solid"/>
                      <a:round/>
                      <a:headEnd len="sm" w="sm" type="none"/>
                      <a:tailEnd len="sm" w="sm" type="none"/>
                    </a:lnB>
                  </a:tcPr>
                </a:tc>
              </a:tr>
              <a:tr h="396200">
                <a:tc vMerge="1"/>
                <a:tc>
                  <a:txBody>
                    <a:bodyPr/>
                    <a:lstStyle/>
                    <a:p>
                      <a:pPr indent="0" lvl="0" marL="0" rtl="0" algn="l">
                        <a:spcBef>
                          <a:spcPts val="0"/>
                        </a:spcBef>
                        <a:spcAft>
                          <a:spcPts val="0"/>
                        </a:spcAft>
                        <a:buNone/>
                      </a:pPr>
                      <a:r>
                        <a:rPr lang="en">
                          <a:solidFill>
                            <a:schemeClr val="dk1"/>
                          </a:solidFill>
                        </a:rPr>
                        <a:t>Accuracy</a:t>
                      </a:r>
                      <a:endParaRPr>
                        <a:solidFill>
                          <a:schemeClr val="dk1"/>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r">
                        <a:lnSpc>
                          <a:spcPct val="115000"/>
                        </a:lnSpc>
                        <a:spcBef>
                          <a:spcPts val="1200"/>
                        </a:spcBef>
                        <a:spcAft>
                          <a:spcPts val="1200"/>
                        </a:spcAft>
                        <a:buNone/>
                      </a:pPr>
                      <a:r>
                        <a:rPr lang="en">
                          <a:solidFill>
                            <a:schemeClr val="dk1"/>
                          </a:solidFill>
                        </a:rPr>
                        <a:t>0.68</a:t>
                      </a:r>
                      <a:endParaRPr>
                        <a:solidFill>
                          <a:schemeClr val="dk1"/>
                        </a:solidFill>
                      </a:endParaRPr>
                    </a:p>
                  </a:txBody>
                  <a:tcPr marT="91425" marB="91425" marR="68575" marL="6857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126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200">
                <a:tc vMerge="1"/>
                <a:tc>
                  <a:txBody>
                    <a:bodyPr/>
                    <a:lstStyle/>
                    <a:p>
                      <a:pPr indent="0" lvl="0" marL="0" rtl="0" algn="l">
                        <a:spcBef>
                          <a:spcPts val="0"/>
                        </a:spcBef>
                        <a:spcAft>
                          <a:spcPts val="0"/>
                        </a:spcAft>
                        <a:buNone/>
                      </a:pPr>
                      <a:r>
                        <a:rPr lang="en">
                          <a:solidFill>
                            <a:schemeClr val="dk1"/>
                          </a:solidFill>
                        </a:rPr>
                        <a:t>Precision</a:t>
                      </a:r>
                      <a:endParaRPr>
                        <a:solidFill>
                          <a:schemeClr val="dk1"/>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r">
                        <a:lnSpc>
                          <a:spcPct val="115000"/>
                        </a:lnSpc>
                        <a:spcBef>
                          <a:spcPts val="1200"/>
                        </a:spcBef>
                        <a:spcAft>
                          <a:spcPts val="1200"/>
                        </a:spcAft>
                        <a:buNone/>
                      </a:pPr>
                      <a:r>
                        <a:rPr lang="en">
                          <a:solidFill>
                            <a:schemeClr val="dk1"/>
                          </a:solidFill>
                        </a:rPr>
                        <a:t>0.43</a:t>
                      </a:r>
                      <a:endParaRPr>
                        <a:solidFill>
                          <a:schemeClr val="dk1"/>
                        </a:solidFill>
                      </a:endParaRPr>
                    </a:p>
                  </a:txBody>
                  <a:tcPr marT="91425" marB="91425" marR="68575" marL="6857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119" name="Google Shape;119;p20"/>
          <p:cNvSpPr txBox="1"/>
          <p:nvPr>
            <p:ph idx="1" type="body"/>
          </p:nvPr>
        </p:nvSpPr>
        <p:spPr>
          <a:xfrm>
            <a:off x="190825" y="1489825"/>
            <a:ext cx="3918600" cy="3418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Selected best models using recall </a:t>
            </a:r>
            <a:endParaRPr/>
          </a:p>
          <a:p>
            <a:pPr indent="-342900" lvl="0" marL="457200" rtl="0" algn="l">
              <a:spcBef>
                <a:spcPts val="0"/>
              </a:spcBef>
              <a:spcAft>
                <a:spcPts val="0"/>
              </a:spcAft>
              <a:buSzPts val="1800"/>
              <a:buChar char="●"/>
            </a:pPr>
            <a:r>
              <a:rPr lang="en"/>
              <a:t>GridSearch over two models: </a:t>
            </a:r>
            <a:endParaRPr/>
          </a:p>
          <a:p>
            <a:pPr indent="-317500" lvl="1" marL="914400" rtl="0" algn="l">
              <a:spcBef>
                <a:spcPts val="0"/>
              </a:spcBef>
              <a:spcAft>
                <a:spcPts val="0"/>
              </a:spcAft>
              <a:buSzPts val="1400"/>
              <a:buChar char="○"/>
            </a:pPr>
            <a:r>
              <a:rPr lang="en"/>
              <a:t>High (15.0+ ppb) vs. Not High</a:t>
            </a:r>
            <a:endParaRPr/>
          </a:p>
          <a:p>
            <a:pPr indent="-317500" lvl="1" marL="914400" rtl="0" algn="l">
              <a:spcBef>
                <a:spcPts val="0"/>
              </a:spcBef>
              <a:spcAft>
                <a:spcPts val="0"/>
              </a:spcAft>
              <a:buSzPts val="1400"/>
              <a:buChar char="○"/>
            </a:pPr>
            <a:r>
              <a:rPr lang="en"/>
              <a:t>Medium (5.0+ ppb) vs. Not Medium</a:t>
            </a:r>
            <a:endParaRPr/>
          </a:p>
          <a:p>
            <a:pPr indent="-342900" lvl="0" marL="457200" rtl="0" algn="l">
              <a:spcBef>
                <a:spcPts val="0"/>
              </a:spcBef>
              <a:spcAft>
                <a:spcPts val="0"/>
              </a:spcAft>
              <a:buSzPts val="1800"/>
              <a:buChar char="●"/>
            </a:pPr>
            <a:r>
              <a:rPr lang="en"/>
              <a:t>Most important features:</a:t>
            </a:r>
            <a:endParaRPr/>
          </a:p>
          <a:p>
            <a:pPr indent="-317500" lvl="1" marL="914400" rtl="0" algn="l">
              <a:spcBef>
                <a:spcPts val="0"/>
              </a:spcBef>
              <a:spcAft>
                <a:spcPts val="0"/>
              </a:spcAft>
              <a:buSzPts val="1400"/>
              <a:buChar char="○"/>
            </a:pPr>
            <a:r>
              <a:rPr lang="en"/>
              <a:t>Total Population</a:t>
            </a:r>
            <a:endParaRPr/>
          </a:p>
          <a:p>
            <a:pPr indent="-317500" lvl="1" marL="914400" rtl="0" algn="l">
              <a:spcBef>
                <a:spcPts val="0"/>
              </a:spcBef>
              <a:spcAft>
                <a:spcPts val="0"/>
              </a:spcAft>
              <a:buSzPts val="1400"/>
              <a:buChar char="○"/>
            </a:pPr>
            <a:r>
              <a:rPr lang="en"/>
              <a:t>Average Market Value of Building</a:t>
            </a:r>
            <a:endParaRPr/>
          </a:p>
          <a:p>
            <a:pPr indent="-317500" lvl="1" marL="914400" rtl="0" algn="l">
              <a:spcBef>
                <a:spcPts val="0"/>
              </a:spcBef>
              <a:spcAft>
                <a:spcPts val="0"/>
              </a:spcAft>
              <a:buSzPts val="1400"/>
              <a:buChar char="○"/>
            </a:pPr>
            <a:r>
              <a:rPr lang="en"/>
              <a:t>Household Size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Random Forest</a:t>
            </a:r>
            <a:r>
              <a:rPr lang="en"/>
              <a:t> Models</a:t>
            </a:r>
            <a:endParaRPr/>
          </a:p>
        </p:txBody>
      </p:sp>
      <p:pic>
        <p:nvPicPr>
          <p:cNvPr id="125" name="Google Shape;125;p21"/>
          <p:cNvPicPr preferRelativeResize="0"/>
          <p:nvPr/>
        </p:nvPicPr>
        <p:blipFill>
          <a:blip r:embed="rId3">
            <a:alphaModFix/>
          </a:blip>
          <a:stretch>
            <a:fillRect/>
          </a:stretch>
        </p:blipFill>
        <p:spPr>
          <a:xfrm>
            <a:off x="4979275" y="652775"/>
            <a:ext cx="4030250" cy="3112225"/>
          </a:xfrm>
          <a:prstGeom prst="rect">
            <a:avLst/>
          </a:prstGeom>
          <a:noFill/>
          <a:ln>
            <a:noFill/>
          </a:ln>
        </p:spPr>
      </p:pic>
      <p:graphicFrame>
        <p:nvGraphicFramePr>
          <p:cNvPr id="126" name="Google Shape;126;p21"/>
          <p:cNvGraphicFramePr/>
          <p:nvPr/>
        </p:nvGraphicFramePr>
        <p:xfrm>
          <a:off x="5275025" y="3885475"/>
          <a:ext cx="3000000" cy="3000000"/>
        </p:xfrm>
        <a:graphic>
          <a:graphicData uri="http://schemas.openxmlformats.org/drawingml/2006/table">
            <a:tbl>
              <a:tblPr>
                <a:noFill/>
                <a:tableStyleId>{DE4BAA55-CDE5-4407-8960-78515BA77CF8}</a:tableStyleId>
              </a:tblPr>
              <a:tblGrid>
                <a:gridCol w="1146250"/>
                <a:gridCol w="1146250"/>
                <a:gridCol w="1146250"/>
              </a:tblGrid>
              <a:tr h="396200">
                <a:tc rowSpan="3">
                  <a:txBody>
                    <a:bodyPr/>
                    <a:lstStyle/>
                    <a:p>
                      <a:pPr indent="0" lvl="0" marL="0" rtl="0" algn="l">
                        <a:spcBef>
                          <a:spcPts val="0"/>
                        </a:spcBef>
                        <a:spcAft>
                          <a:spcPts val="0"/>
                        </a:spcAft>
                        <a:buNone/>
                      </a:pPr>
                      <a:r>
                        <a:rPr i="1" lang="en">
                          <a:solidFill>
                            <a:schemeClr val="dk1"/>
                          </a:solidFill>
                        </a:rPr>
                        <a:t>Weighted Random Forest</a:t>
                      </a:r>
                      <a:r>
                        <a:rPr i="1" lang="en">
                          <a:solidFill>
                            <a:schemeClr val="dk1"/>
                          </a:solidFill>
                        </a:rPr>
                        <a:t> Metrics</a:t>
                      </a:r>
                      <a:endParaRPr i="1">
                        <a:solidFill>
                          <a:schemeClr val="dk1"/>
                        </a:solidFill>
                      </a:endParaRPr>
                    </a:p>
                  </a:txBody>
                  <a:tcPr marT="91425" marB="91425" marR="91425" marL="91425" anchor="ctr">
                    <a:lnL cap="flat" cmpd="sng" w="9525">
                      <a:solidFill>
                        <a:schemeClr val="lt2"/>
                      </a:solidFill>
                      <a:prstDash val="solid"/>
                      <a:round/>
                      <a:headEnd len="sm" w="sm" type="none"/>
                      <a:tailEnd len="sm" w="sm" type="none"/>
                    </a:lnL>
                    <a:lnR cap="flat" cmpd="sng" w="126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i="1" lang="en">
                          <a:solidFill>
                            <a:schemeClr val="dk1"/>
                          </a:solidFill>
                        </a:rPr>
                        <a:t>Recall</a:t>
                      </a:r>
                      <a:endParaRPr i="1">
                        <a:solidFill>
                          <a:schemeClr val="dk1"/>
                        </a:solidFill>
                      </a:endParaRPr>
                    </a:p>
                  </a:txBody>
                  <a:tcPr marT="91425" marB="91425" marR="91425" marL="91425">
                    <a:lnL cap="flat" cmpd="sng" w="12625">
                      <a:solidFill>
                        <a:schemeClr val="lt2"/>
                      </a:solidFill>
                      <a:prstDash val="solid"/>
                      <a:round/>
                      <a:headEnd len="sm" w="sm" type="none"/>
                      <a:tailEnd len="sm" w="sm" type="none"/>
                    </a:lnL>
                    <a:lnR cap="flat" cmpd="sng" w="126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r">
                        <a:lnSpc>
                          <a:spcPct val="115000"/>
                        </a:lnSpc>
                        <a:spcBef>
                          <a:spcPts val="1200"/>
                        </a:spcBef>
                        <a:spcAft>
                          <a:spcPts val="1200"/>
                        </a:spcAft>
                        <a:buNone/>
                      </a:pPr>
                      <a:r>
                        <a:rPr lang="en">
                          <a:solidFill>
                            <a:schemeClr val="dk1"/>
                          </a:solidFill>
                        </a:rPr>
                        <a:t>0.7568</a:t>
                      </a:r>
                      <a:endParaRPr>
                        <a:solidFill>
                          <a:schemeClr val="dk1"/>
                        </a:solidFill>
                      </a:endParaRPr>
                    </a:p>
                  </a:txBody>
                  <a:tcPr marT="91425" marB="91425" marR="68575" marL="68575">
                    <a:lnL cap="flat" cmpd="sng" w="12625">
                      <a:solidFill>
                        <a:schemeClr val="lt2"/>
                      </a:solidFill>
                      <a:prstDash val="solid"/>
                      <a:round/>
                      <a:headEnd len="sm" w="sm" type="none"/>
                      <a:tailEnd len="sm" w="sm" type="none"/>
                    </a:lnL>
                    <a:lnR cap="flat" cmpd="sng" w="12625">
                      <a:solidFill>
                        <a:schemeClr val="lt2"/>
                      </a:solidFill>
                      <a:prstDash val="solid"/>
                      <a:round/>
                      <a:headEnd len="sm" w="sm" type="none"/>
                      <a:tailEnd len="sm" w="sm" type="none"/>
                    </a:lnR>
                    <a:lnT cap="flat" cmpd="sng" w="12625">
                      <a:solidFill>
                        <a:schemeClr val="lt2"/>
                      </a:solidFill>
                      <a:prstDash val="solid"/>
                      <a:round/>
                      <a:headEnd len="sm" w="sm" type="none"/>
                      <a:tailEnd len="sm" w="sm" type="none"/>
                    </a:lnT>
                    <a:lnB cap="flat" cmpd="sng" w="12625">
                      <a:solidFill>
                        <a:schemeClr val="lt2"/>
                      </a:solidFill>
                      <a:prstDash val="solid"/>
                      <a:round/>
                      <a:headEnd len="sm" w="sm" type="none"/>
                      <a:tailEnd len="sm" w="sm" type="none"/>
                    </a:lnB>
                  </a:tcPr>
                </a:tc>
              </a:tr>
              <a:tr h="396200">
                <a:tc vMerge="1"/>
                <a:tc>
                  <a:txBody>
                    <a:bodyPr/>
                    <a:lstStyle/>
                    <a:p>
                      <a:pPr indent="0" lvl="0" marL="0" rtl="0" algn="l">
                        <a:spcBef>
                          <a:spcPts val="0"/>
                        </a:spcBef>
                        <a:spcAft>
                          <a:spcPts val="0"/>
                        </a:spcAft>
                        <a:buNone/>
                      </a:pPr>
                      <a:r>
                        <a:rPr lang="en">
                          <a:solidFill>
                            <a:schemeClr val="dk1"/>
                          </a:solidFill>
                        </a:rPr>
                        <a:t>Accuracy</a:t>
                      </a:r>
                      <a:endParaRPr>
                        <a:solidFill>
                          <a:schemeClr val="dk1"/>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r">
                        <a:lnSpc>
                          <a:spcPct val="115000"/>
                        </a:lnSpc>
                        <a:spcBef>
                          <a:spcPts val="1200"/>
                        </a:spcBef>
                        <a:spcAft>
                          <a:spcPts val="1200"/>
                        </a:spcAft>
                        <a:buNone/>
                      </a:pPr>
                      <a:r>
                        <a:rPr lang="en">
                          <a:solidFill>
                            <a:schemeClr val="dk1"/>
                          </a:solidFill>
                        </a:rPr>
                        <a:t>0.6553</a:t>
                      </a:r>
                      <a:endParaRPr>
                        <a:solidFill>
                          <a:schemeClr val="dk1"/>
                        </a:solidFill>
                      </a:endParaRPr>
                    </a:p>
                  </a:txBody>
                  <a:tcPr marT="91425" marB="91425" marR="68575" marL="6857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126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200">
                <a:tc vMerge="1"/>
                <a:tc>
                  <a:txBody>
                    <a:bodyPr/>
                    <a:lstStyle/>
                    <a:p>
                      <a:pPr indent="0" lvl="0" marL="0" rtl="0" algn="l">
                        <a:spcBef>
                          <a:spcPts val="0"/>
                        </a:spcBef>
                        <a:spcAft>
                          <a:spcPts val="0"/>
                        </a:spcAft>
                        <a:buNone/>
                      </a:pPr>
                      <a:r>
                        <a:rPr lang="en">
                          <a:solidFill>
                            <a:schemeClr val="dk1"/>
                          </a:solidFill>
                        </a:rPr>
                        <a:t>Precision</a:t>
                      </a:r>
                      <a:endParaRPr>
                        <a:solidFill>
                          <a:schemeClr val="dk1"/>
                        </a:solidFill>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r">
                        <a:lnSpc>
                          <a:spcPct val="115000"/>
                        </a:lnSpc>
                        <a:spcBef>
                          <a:spcPts val="1200"/>
                        </a:spcBef>
                        <a:spcAft>
                          <a:spcPts val="1200"/>
                        </a:spcAft>
                        <a:buNone/>
                      </a:pPr>
                      <a:r>
                        <a:rPr lang="en">
                          <a:solidFill>
                            <a:schemeClr val="dk1"/>
                          </a:solidFill>
                        </a:rPr>
                        <a:t>0.4168</a:t>
                      </a:r>
                      <a:endParaRPr>
                        <a:solidFill>
                          <a:schemeClr val="dk1"/>
                        </a:solidFill>
                      </a:endParaRPr>
                    </a:p>
                  </a:txBody>
                  <a:tcPr marT="91425" marB="91425" marR="68575" marL="6857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127" name="Google Shape;127;p21"/>
          <p:cNvSpPr txBox="1"/>
          <p:nvPr>
            <p:ph idx="1" type="body"/>
          </p:nvPr>
        </p:nvSpPr>
        <p:spPr>
          <a:xfrm>
            <a:off x="387900" y="1489825"/>
            <a:ext cx="4184100" cy="3418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GridSearch over three models: </a:t>
            </a:r>
            <a:endParaRPr/>
          </a:p>
          <a:p>
            <a:pPr indent="-317500" lvl="1" marL="914400" rtl="0" algn="l">
              <a:spcBef>
                <a:spcPts val="0"/>
              </a:spcBef>
              <a:spcAft>
                <a:spcPts val="0"/>
              </a:spcAft>
              <a:buSzPts val="1400"/>
              <a:buChar char="○"/>
            </a:pPr>
            <a:r>
              <a:rPr lang="en"/>
              <a:t>Random Forest</a:t>
            </a:r>
            <a:endParaRPr/>
          </a:p>
          <a:p>
            <a:pPr indent="-317500" lvl="1" marL="914400" rtl="0" algn="l">
              <a:spcBef>
                <a:spcPts val="0"/>
              </a:spcBef>
              <a:spcAft>
                <a:spcPts val="0"/>
              </a:spcAft>
              <a:buSzPts val="1400"/>
              <a:buChar char="○"/>
            </a:pPr>
            <a:r>
              <a:rPr lang="en"/>
              <a:t>Weighted Random Forest</a:t>
            </a:r>
            <a:endParaRPr/>
          </a:p>
          <a:p>
            <a:pPr indent="-317500" lvl="1" marL="914400" rtl="0" algn="l">
              <a:spcBef>
                <a:spcPts val="0"/>
              </a:spcBef>
              <a:spcAft>
                <a:spcPts val="0"/>
              </a:spcAft>
              <a:buSzPts val="1400"/>
              <a:buChar char="○"/>
            </a:pPr>
            <a:r>
              <a:rPr lang="en"/>
              <a:t>Random Forest with SMOTE</a:t>
            </a:r>
            <a:endParaRPr/>
          </a:p>
          <a:p>
            <a:pPr indent="0" lvl="0" marL="457200" rtl="0" algn="l">
              <a:spcBef>
                <a:spcPts val="1200"/>
              </a:spcBef>
              <a:spcAft>
                <a:spcPts val="0"/>
              </a:spcAft>
              <a:buNone/>
            </a:pPr>
            <a:r>
              <a:rPr lang="en"/>
              <a:t> </a:t>
            </a:r>
            <a:endParaRPr/>
          </a:p>
          <a:p>
            <a:pPr indent="-342900" lvl="0" marL="457200" rtl="0" algn="l">
              <a:spcBef>
                <a:spcPts val="1200"/>
              </a:spcBef>
              <a:spcAft>
                <a:spcPts val="0"/>
              </a:spcAft>
              <a:buSzPts val="1800"/>
              <a:buChar char="●"/>
            </a:pPr>
            <a:r>
              <a:rPr lang="en"/>
              <a:t>Most important features:</a:t>
            </a:r>
            <a:endParaRPr/>
          </a:p>
          <a:p>
            <a:pPr indent="-317500" lvl="1" marL="914400" rtl="0" algn="l">
              <a:spcBef>
                <a:spcPts val="0"/>
              </a:spcBef>
              <a:spcAft>
                <a:spcPts val="0"/>
              </a:spcAft>
              <a:buSzPts val="1400"/>
              <a:buChar char="○"/>
            </a:pPr>
            <a:r>
              <a:rPr lang="en"/>
              <a:t>Owner Occupancy Rates</a:t>
            </a:r>
            <a:endParaRPr/>
          </a:p>
          <a:p>
            <a:pPr indent="-317500" lvl="1" marL="914400" rtl="0" algn="l">
              <a:spcBef>
                <a:spcPts val="0"/>
              </a:spcBef>
              <a:spcAft>
                <a:spcPts val="0"/>
              </a:spcAft>
              <a:buSzPts val="1400"/>
              <a:buChar char="○"/>
            </a:pPr>
            <a:r>
              <a:rPr lang="en"/>
              <a:t>Older, Single Family Homes</a:t>
            </a:r>
            <a:endParaRPr/>
          </a:p>
          <a:p>
            <a:pPr indent="-317500" lvl="1" marL="914400" rtl="0" algn="l">
              <a:spcBef>
                <a:spcPts val="0"/>
              </a:spcBef>
              <a:spcAft>
                <a:spcPts val="0"/>
              </a:spcAft>
              <a:buSzPts val="1400"/>
              <a:buChar char="○"/>
            </a:pPr>
            <a:r>
              <a:rPr lang="en"/>
              <a:t>Median Income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